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934" r:id="rId2"/>
  </p:sldMasterIdLst>
  <p:notesMasterIdLst>
    <p:notesMasterId r:id="rId46"/>
  </p:notesMasterIdLst>
  <p:sldIdLst>
    <p:sldId id="256" r:id="rId3"/>
    <p:sldId id="631" r:id="rId4"/>
    <p:sldId id="632" r:id="rId5"/>
    <p:sldId id="641" r:id="rId6"/>
    <p:sldId id="642" r:id="rId7"/>
    <p:sldId id="643" r:id="rId8"/>
    <p:sldId id="646" r:id="rId9"/>
    <p:sldId id="645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6" r:id="rId29"/>
    <p:sldId id="667" r:id="rId30"/>
    <p:sldId id="682" r:id="rId31"/>
    <p:sldId id="668" r:id="rId32"/>
    <p:sldId id="669" r:id="rId33"/>
    <p:sldId id="670" r:id="rId34"/>
    <p:sldId id="671" r:id="rId35"/>
    <p:sldId id="672" r:id="rId36"/>
    <p:sldId id="673" r:id="rId37"/>
    <p:sldId id="681" r:id="rId38"/>
    <p:sldId id="674" r:id="rId39"/>
    <p:sldId id="675" r:id="rId40"/>
    <p:sldId id="679" r:id="rId41"/>
    <p:sldId id="676" r:id="rId42"/>
    <p:sldId id="677" r:id="rId43"/>
    <p:sldId id="678" r:id="rId44"/>
    <p:sldId id="630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DCF"/>
    <a:srgbClr val="FFFF00"/>
    <a:srgbClr val="FFFFFF"/>
    <a:srgbClr val="FFCC00"/>
    <a:srgbClr val="000000"/>
    <a:srgbClr val="FFFF66"/>
    <a:srgbClr val="FF33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3961" autoAdjust="0"/>
  </p:normalViewPr>
  <p:slideViewPr>
    <p:cSldViewPr>
      <p:cViewPr varScale="1">
        <p:scale>
          <a:sx n="69" d="100"/>
          <a:sy n="69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E727F9-BF40-411C-A7FE-62B7827D8405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E32134-DB15-4174-8D56-33FA30AD5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45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32134-DB15-4174-8D56-33FA30AD52F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32134-DB15-4174-8D56-33FA30AD52F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2E5B-C87C-417E-A7AB-A40BCB705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27369-C906-4E5D-AA86-DD796C970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1D1A-15A1-4AFF-93F5-872B430F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A2415-05C4-4F47-A1CF-51993C25B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19CE-9232-46B8-BC3E-BF8D38A2E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04B321-C584-4697-9524-5EBDDA21E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6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EE4C5D-A9CA-44BE-88C0-2F0DF55F6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6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ECCA29-C498-4A9F-B7CE-457C72E0E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7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9469E1-CFCA-47B1-A598-23A6C0142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6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EA8A27-BBDB-42F6-8243-D79B3343D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45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F8F557-5BD7-4601-9243-3844470BE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3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D3F2-3E59-47FD-9B3C-E4551C69D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9196F20-9FB4-4E2E-A142-2E835195C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35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A31814-B475-4E0B-9848-7BC333DA3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9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22BFB1-2D1D-4090-9561-4EC05DA1B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2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A288FC-DFDD-4E4A-A178-82107A67C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78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41CEC5-AB37-4F0C-AC3F-E255BDC9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30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25427E-D188-4502-8312-47E0686CA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11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642370-F346-4203-872C-6F7AA7F59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E6D6-F970-497F-9A58-48A98AB4A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4E9ED-FBC1-4A4B-8506-DAC5001D9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A5CA-ACF8-4DD6-A441-A4046636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91A3-8CE6-4D90-92CB-671ABE1EF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76B3-5B67-47F0-B884-3C2E509EE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A734-5998-4CEF-8476-1CB3C2796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35FC5-969C-49CD-A296-7B5876F4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03061E-56A4-41FD-B373-28584788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5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5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5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5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6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6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C3F160E-91C4-46AB-BEB9-5DB52CEBA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850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9534" y="260648"/>
            <a:ext cx="7993063" cy="6429397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 smtClean="0"/>
              <a:t>	Республиканский </a:t>
            </a:r>
            <a:r>
              <a:rPr lang="ru-RU" sz="2400" b="1" dirty="0"/>
              <a:t>центр охраны труда </a:t>
            </a:r>
            <a:r>
              <a:rPr lang="ru-RU" sz="2400" b="1" dirty="0" smtClean="0"/>
              <a:t>         	Министерства </a:t>
            </a:r>
            <a:r>
              <a:rPr lang="ru-RU" sz="2400" b="1" dirty="0"/>
              <a:t>труда и соцзащиты </a:t>
            </a:r>
            <a:r>
              <a:rPr lang="ru-RU" sz="2400" b="1" dirty="0" smtClean="0"/>
              <a:t>Республики Беларусь</a:t>
            </a:r>
            <a:endParaRPr lang="ru-RU" sz="2400" dirty="0" smtClean="0"/>
          </a:p>
          <a:p>
            <a:pPr algn="ctr">
              <a:spcBef>
                <a:spcPts val="120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ОЦЕНКА </a:t>
            </a:r>
            <a:r>
              <a:rPr lang="ru-RU" sz="1800" b="1" dirty="0">
                <a:solidFill>
                  <a:srgbClr val="FFFF00"/>
                </a:solidFill>
              </a:rPr>
              <a:t>ДЕЙСТВИЯ СПЕЦИАЛИЗИРОВАННЫХ ПИЩЕВЫХ ПРОДУКТОВ ДЛЯ ДИЕТИЧЕСКОГО И ПРОФИЛАКТИЧЕСКОГО ПИТАНИЯ НА РАБОТНИКОВ РУПП «ГРАНИТ», ЗАНЯТЫХ ВО ВРЕДНЫХ И ОПАСНЫХ УСЛОВИЯХ </a:t>
            </a:r>
            <a:r>
              <a:rPr lang="ru-RU" sz="1800" b="1" dirty="0" smtClean="0">
                <a:solidFill>
                  <a:srgbClr val="FFFF00"/>
                </a:solidFill>
              </a:rPr>
              <a:t>ТРУДА</a:t>
            </a:r>
            <a:endParaRPr lang="ru-RU" sz="2000" dirty="0" smtClean="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193925" y="5476079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259632" y="4111655"/>
            <a:ext cx="731286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12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dirty="0" smtClean="0"/>
              <a:t>Ведущий специалист отдела </a:t>
            </a:r>
            <a:r>
              <a:rPr lang="ru-RU" sz="2000" dirty="0"/>
              <a:t>управления профессиональными рисками и охраны профессионального </a:t>
            </a:r>
            <a:r>
              <a:rPr lang="ru-RU" sz="2000" dirty="0" smtClean="0"/>
              <a:t>здоровья Рыбина А.Л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Саратов 2021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1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196752"/>
            <a:ext cx="4104456" cy="4899248"/>
          </a:xfrm>
        </p:spPr>
        <p:txBody>
          <a:bodyPr/>
          <a:lstStyle/>
          <a:p>
            <a:r>
              <a:rPr lang="ru-RU" sz="2400" dirty="0">
                <a:effectLst/>
              </a:rPr>
              <a:t>Автотранспортный парк представляет собой одно из сложнейших подразделений РУПП «Гранит». Он является связующим звеном между карьером и дробильно-сортировочным заводом.</a:t>
            </a:r>
          </a:p>
          <a:p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3995936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30"/>
            <a:ext cx="4897903" cy="296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6" y="4509120"/>
            <a:ext cx="454450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74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В состав дробильно-сортировочного завода входят пять цехов по переработке горной массы и производству щебня, один цех погрузки и два вспомогательных участка.</a:t>
            </a:r>
          </a:p>
          <a:p>
            <a:r>
              <a:rPr lang="ru-RU" sz="2800" dirty="0"/>
              <a:t>Привезенную из карьера горную массу размером 0-1200мм цеха перерабатывают на щековых дробилках С-200 (Финляндия), СМД-117, ЩДП 15х21 (Россия).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6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ПРОИЗВОДСТВЕННЫЕ ФАКТОРЫ НА РУПП «ГРАНИТ»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Исходя из технологического процесса, ведущими производственными факторами на РУПП «Гранит» </a:t>
            </a:r>
            <a:r>
              <a:rPr lang="ru-RU" dirty="0" smtClean="0"/>
              <a:t>являются:</a:t>
            </a:r>
          </a:p>
          <a:p>
            <a:r>
              <a:rPr lang="ru-RU" dirty="0" smtClean="0"/>
              <a:t> </a:t>
            </a:r>
            <a:r>
              <a:rPr lang="ru-RU" dirty="0"/>
              <a:t>шум, </a:t>
            </a:r>
            <a:endParaRPr lang="ru-RU" dirty="0" smtClean="0"/>
          </a:p>
          <a:p>
            <a:r>
              <a:rPr lang="ru-RU" dirty="0" smtClean="0"/>
              <a:t>вибрация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промышленный </a:t>
            </a:r>
            <a:r>
              <a:rPr lang="ru-RU" dirty="0"/>
              <a:t>аэрозоль.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437113"/>
            <a:ext cx="284380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8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Процентное распределение работающих, занятых на рабочих местах с присутствием производственного фактора шум, по классам условий труда в </a:t>
            </a:r>
            <a:r>
              <a:rPr lang="ru-RU" sz="2000" dirty="0" smtClean="0"/>
              <a:t>цехах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РУПП </a:t>
            </a:r>
            <a:r>
              <a:rPr lang="ru-RU" sz="2400" dirty="0"/>
              <a:t>«Гранит»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8208912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7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Процентное распределение работающих, занятых в условиях запыленности </a:t>
            </a:r>
            <a:r>
              <a:rPr lang="ru-RU" sz="2400" dirty="0" smtClean="0"/>
              <a:t>воздуха </a:t>
            </a:r>
            <a:r>
              <a:rPr lang="ru-RU" sz="2400" dirty="0"/>
              <a:t>рабочей зоны, по классам условий труда в цехах РУПП «Гранит»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776864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/>
              </a:rPr>
              <a:t>Процентное распределение работающих, занятых на рабочих местах с присутствием производственного фактора общая вибрация, по классам условий труда в цехах РУПП «Гранит»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1"/>
            <a:ext cx="80648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1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Процентное распределение работающих, занятых на рабочих местах с присутствием производственного фактора локальная вибрация, по классам условий труда в цехах РУПП «Гранит»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9208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1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Процентное распределение работающих, занятых на рабочих местах с присутствием производственного фактора тяжесть трудового процесса, по классам условий труда в цехах РУПП «Гранит»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992887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70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Процентное распределение работающих, занятых на рабочих местах с присутствием производственного фактора напряженность трудового процесса, по классам условий труда в цехах РУПП «Гранит»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8280920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96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Процентное распределение работников и рабочих мест по классам условий труда в целом по РУПП «Гранит»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8488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88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872208" cy="17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43800" cy="14319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Задачи исследования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56792"/>
            <a:ext cx="7543800" cy="4539208"/>
          </a:xfrm>
        </p:spPr>
        <p:txBody>
          <a:bodyPr/>
          <a:lstStyle/>
          <a:p>
            <a:r>
              <a:rPr lang="ru-RU" sz="2400" dirty="0">
                <a:effectLst/>
              </a:rPr>
              <a:t>изучить факторы трудового процесса на рабочих местах работников РУПП «Гранит»;</a:t>
            </a:r>
          </a:p>
          <a:p>
            <a:r>
              <a:rPr lang="ru-RU" sz="2400" dirty="0">
                <a:effectLst/>
              </a:rPr>
              <a:t>- провести анализ распространенности заболеваний у работников по данным заболеваемости и заболеваемости с временной утратой трудоспособности; </a:t>
            </a:r>
          </a:p>
          <a:p>
            <a:r>
              <a:rPr lang="ru-RU" sz="2400" dirty="0">
                <a:effectLst/>
              </a:rPr>
              <a:t>- выделить ведущие классы и подгруппы заболеваний, приносящие наибольший экономический и социальный ущерб;</a:t>
            </a:r>
          </a:p>
          <a:p>
            <a:r>
              <a:rPr lang="ru-RU" sz="2400" dirty="0">
                <a:effectLst/>
              </a:rPr>
              <a:t>- выделить особенности трудового процесса на предприятии</a:t>
            </a:r>
            <a:r>
              <a:rPr lang="ru-RU" sz="2400" dirty="0" smtClean="0">
                <a:effectLst/>
              </a:rPr>
              <a:t>;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26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784976" cy="6597352"/>
          </a:xfrm>
        </p:spPr>
        <p:txBody>
          <a:bodyPr/>
          <a:lstStyle/>
          <a:p>
            <a:r>
              <a:rPr lang="ru-RU" sz="2800" dirty="0"/>
              <a:t>В общей сложности, в категорию рабочих мест с вредными условиями труда попадает 57 % рабочих мест, на которых занято 63,7% работников от общей численности РУПП «Гранит».</a:t>
            </a:r>
          </a:p>
          <a:p>
            <a:r>
              <a:rPr lang="ru-RU" sz="2800" dirty="0"/>
              <a:t>По данным, если расчетный суммарный коэффициент составляет более 3,2, то данное подразделение можно отнести к рабочим местам повышенного риска.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К таким структурным подразделениям на предприятии можно отнести ДСЦ-1, цех дробления, Цех </a:t>
            </a:r>
            <a:r>
              <a:rPr lang="ru-RU" sz="2800" dirty="0" smtClean="0"/>
              <a:t>сортировки, </a:t>
            </a:r>
            <a:r>
              <a:rPr lang="ru-RU" sz="2800" dirty="0"/>
              <a:t>что и обусловило выбор групп для проведения дальнейших исследований из данных подразделений.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2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заболеваемости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Изучение ЗВУТ было проведено методом </a:t>
            </a:r>
            <a:r>
              <a:rPr lang="ru-RU" sz="2400" dirty="0" err="1"/>
              <a:t>полицевого</a:t>
            </a:r>
            <a:r>
              <a:rPr lang="ru-RU" sz="2400" dirty="0"/>
              <a:t> учета в соответствии с Методическими указаниями «Углубленный анализ заболеваемости с временной утратой трудоспособности работающих». </a:t>
            </a:r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/>
              <a:t>единицу наблюдения принималось болевшее лицо, а признаками единицы наблюдения являлись случаи и дни временной нетрудоспособности (ВН), пол, возраст, стаж, код диагноза. </a:t>
            </a:r>
          </a:p>
        </p:txBody>
      </p:sp>
    </p:spTree>
    <p:extLst>
      <p:ext uri="{BB962C8B-B14F-4D97-AF65-F5344CB8AC3E}">
        <p14:creationId xmlns:p14="http://schemas.microsoft.com/office/powerpoint/2010/main" val="119333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Основные показатели ЗВУТ (код 77 формы 4-нетрудоспособность) за период </a:t>
            </a:r>
            <a:r>
              <a:rPr lang="ru-RU" sz="2800" dirty="0" smtClean="0"/>
              <a:t>2017−2019 </a:t>
            </a:r>
            <a:r>
              <a:rPr lang="ru-RU" sz="2800" dirty="0"/>
              <a:t>гг.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213978"/>
              </p:ext>
            </p:extLst>
          </p:nvPr>
        </p:nvGraphicFramePr>
        <p:xfrm>
          <a:off x="1066800" y="1988841"/>
          <a:ext cx="7543799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472"/>
                <a:gridCol w="1652092"/>
                <a:gridCol w="1991563"/>
                <a:gridCol w="1493672"/>
              </a:tblGrid>
              <a:tr h="20786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 dirty="0" err="1">
                          <a:effectLst/>
                        </a:rPr>
                        <a:t>Среднетрехлетний</a:t>
                      </a:r>
                      <a:r>
                        <a:rPr lang="ru-RU" sz="1200" dirty="0">
                          <a:effectLst/>
                        </a:rPr>
                        <a:t> показа-</a:t>
                      </a:r>
                      <a:r>
                        <a:rPr lang="ru-RU" sz="1200" dirty="0" err="1">
                          <a:effectLst/>
                        </a:rPr>
                        <a:t>тель</a:t>
                      </a:r>
                      <a:r>
                        <a:rPr lang="ru-RU" sz="1200" dirty="0">
                          <a:effectLst/>
                        </a:rPr>
                        <a:t> ЗВУТ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Число случаев ВН на 100 работающих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Число календарных дней ВН на 100 работающих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Средняя длительность случая в днях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6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300">
                          <a:effectLst/>
                        </a:rPr>
                        <a:t>РУПП «Гранит»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64,7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579,4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9,0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6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РБ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74,6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856,1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11,5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36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Нормирующий показатель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 dirty="0">
                          <a:effectLst/>
                        </a:rPr>
                        <a:t>67,6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>
                          <a:effectLst/>
                        </a:rPr>
                        <a:t>688,7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0130" algn="l"/>
                        </a:tabLst>
                      </a:pPr>
                      <a:r>
                        <a:rPr lang="ru-RU" sz="1200" dirty="0">
                          <a:effectLst/>
                        </a:rPr>
                        <a:t>10,2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207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На основании сравнения основных </a:t>
            </a:r>
            <a:r>
              <a:rPr lang="ru-RU" sz="2400" dirty="0" err="1"/>
              <a:t>среднетрехлетних</a:t>
            </a:r>
            <a:r>
              <a:rPr lang="ru-RU" sz="2400" dirty="0"/>
              <a:t> показателей установлено, что в целом показатели ЗВУТ среди исследуемых групп РУПП «Гранит» ниже нормирующих показателей по республике. </a:t>
            </a:r>
            <a:endParaRPr lang="ru-RU" sz="2400" dirty="0" smtClean="0"/>
          </a:p>
          <a:p>
            <a:r>
              <a:rPr lang="ru-RU" sz="2400" dirty="0" smtClean="0"/>
              <a:t>Однако </a:t>
            </a:r>
            <a:r>
              <a:rPr lang="ru-RU" sz="2400" dirty="0"/>
              <a:t>обращает на себя внимание, что в отдельных подразделениях (в частности цех сортировки и цех дробления) имеет место превышение нормирующих показателей как по числу случаев, так и по длительности ВН </a:t>
            </a:r>
          </a:p>
        </p:txBody>
      </p:sp>
    </p:spTree>
    <p:extLst>
      <p:ext uri="{BB962C8B-B14F-4D97-AF65-F5344CB8AC3E}">
        <p14:creationId xmlns:p14="http://schemas.microsoft.com/office/powerpoint/2010/main" val="2640906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Однако обращает на себя внимание, что в отдельных подразделениях (в частности цех сортировки и цех дробления) имеет место превышение нормирующих показателей как по числу случаев, так и по длительности ВН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920879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97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136903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02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Ведущие места занимают болезни органов дыхания, костно-мышечной системы и соединительной ткани, а также травмы, отравления и некоторые другие последствия воздействия внешних </a:t>
            </a:r>
            <a:r>
              <a:rPr lang="ru-RU" sz="2000" dirty="0" smtClean="0"/>
              <a:t>причин </a:t>
            </a:r>
            <a:br>
              <a:rPr lang="ru-RU" sz="2000" dirty="0" smtClean="0"/>
            </a:br>
            <a:r>
              <a:rPr lang="ru-RU" sz="2000" dirty="0" smtClean="0"/>
              <a:t>(случаи ВН)</a:t>
            </a:r>
            <a:endParaRPr lang="ru-RU" sz="2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283968" cy="414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772816"/>
            <a:ext cx="4283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1 - Болезни органов дыхания;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болезни костно-мышечной системы и соединительной ткани;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травмы, отравления и некоторые другие последствия воздействия внешних причин;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болезни системы кровообращения;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болезни мочеполовой системы; 6 - беременность, роды и послеродовой период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7 - болезни органов пищеварения; 8 - болезни глаза и его придаточного аппарата;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– новообразования;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- болезни кожи и подкожной клетчатки;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/>
              <a:t>- болезни нервной системы;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- прочие</a:t>
            </a:r>
          </a:p>
        </p:txBody>
      </p:sp>
    </p:spTree>
    <p:extLst>
      <p:ext uri="{BB962C8B-B14F-4D97-AF65-F5344CB8AC3E}">
        <p14:creationId xmlns:p14="http://schemas.microsoft.com/office/powerpoint/2010/main" val="1058018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616152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Таким </a:t>
            </a:r>
            <a:r>
              <a:rPr lang="ru-RU" sz="2800" dirty="0"/>
              <a:t>образом, на основании анализа заболеваемости с ВУТ ее структурой на предприятии в сравнении с общереспубликанскими показателями просматривается определенное влияние приоритетных производственных факторов находящихся в диапазоне «вредный», что требует разработки и внедрения приоритетных персонифицированных мероприятий.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2584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10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2 группы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Средний возраст </a:t>
            </a:r>
            <a:r>
              <a:rPr lang="ru-RU" sz="2400" dirty="0" smtClean="0"/>
              <a:t>работников в 1 группе- </a:t>
            </a:r>
          </a:p>
          <a:p>
            <a:pPr marL="0" indent="0">
              <a:buNone/>
            </a:pPr>
            <a:r>
              <a:rPr lang="ru-RU" sz="2400" dirty="0" smtClean="0"/>
              <a:t>32 </a:t>
            </a:r>
            <a:r>
              <a:rPr lang="ru-RU" sz="2400" dirty="0"/>
              <a:t>[24;49] лет, стаж работы в данных условиях труда – 9 [4;19] лет. В группе </a:t>
            </a:r>
            <a:r>
              <a:rPr lang="ru-RU" sz="2400" dirty="0" smtClean="0"/>
              <a:t>2 соответственно </a:t>
            </a:r>
            <a:r>
              <a:rPr lang="ru-RU" sz="2400" dirty="0"/>
              <a:t>составил 30 [22;46] лет, стаж 8 [3;18]. Несмотря на то, что </a:t>
            </a:r>
            <a:r>
              <a:rPr lang="ru-RU" sz="2400" dirty="0" smtClean="0"/>
              <a:t>во 2 </a:t>
            </a:r>
            <a:r>
              <a:rPr lang="ru-RU" sz="2400" dirty="0"/>
              <a:t>группу </a:t>
            </a:r>
            <a:r>
              <a:rPr lang="ru-RU" sz="2400" dirty="0" smtClean="0"/>
              <a:t>методом </a:t>
            </a:r>
            <a:r>
              <a:rPr lang="ru-RU" sz="2400" dirty="0"/>
              <a:t>случайной выборки включены лица более молодого возраста достоверных различий по возрастному составу и </a:t>
            </a:r>
            <a:r>
              <a:rPr lang="ru-RU" sz="2400" dirty="0" err="1"/>
              <a:t>стажированностью</a:t>
            </a:r>
            <a:r>
              <a:rPr lang="ru-RU" sz="2400" dirty="0"/>
              <a:t> не было выявлено. При проведении исследований 2 работника из </a:t>
            </a:r>
            <a:r>
              <a:rPr lang="ru-RU" sz="2400" dirty="0" smtClean="0"/>
              <a:t>1 </a:t>
            </a:r>
            <a:r>
              <a:rPr lang="ru-RU" sz="2400" dirty="0"/>
              <a:t>группы изъявили желание войти в состав </a:t>
            </a:r>
            <a:r>
              <a:rPr lang="ru-RU" sz="2400" dirty="0" smtClean="0"/>
              <a:t>2 </a:t>
            </a:r>
            <a:r>
              <a:rPr lang="ru-RU" sz="2400" dirty="0"/>
              <a:t>группы, однако это не повлияло на показатели возраста и стажа в группе. </a:t>
            </a:r>
          </a:p>
        </p:txBody>
      </p:sp>
    </p:spTree>
    <p:extLst>
      <p:ext uri="{BB962C8B-B14F-4D97-AF65-F5344CB8AC3E}">
        <p14:creationId xmlns:p14="http://schemas.microsoft.com/office/powerpoint/2010/main" val="206420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84784"/>
            <a:ext cx="7543800" cy="5112568"/>
          </a:xfrm>
        </p:spPr>
        <p:txBody>
          <a:bodyPr/>
          <a:lstStyle/>
          <a:p>
            <a:r>
              <a:rPr lang="ru-RU" sz="2400" dirty="0" smtClean="0"/>
              <a:t>Первая группа (без </a:t>
            </a:r>
            <a:r>
              <a:rPr lang="ru-RU" sz="2400" dirty="0"/>
              <a:t>приема </a:t>
            </a:r>
            <a:r>
              <a:rPr lang="ru-RU" sz="2400" dirty="0" smtClean="0"/>
              <a:t>специализированных </a:t>
            </a:r>
            <a:r>
              <a:rPr lang="ru-RU" sz="2400" dirty="0"/>
              <a:t>пищевых продуктов для диетического и профилактического </a:t>
            </a:r>
            <a:r>
              <a:rPr lang="ru-RU" sz="2400" dirty="0" smtClean="0"/>
              <a:t>питания)</a:t>
            </a:r>
          </a:p>
          <a:p>
            <a:r>
              <a:rPr lang="ru-RU" sz="2400" dirty="0" smtClean="0"/>
              <a:t>Вторая </a:t>
            </a:r>
            <a:r>
              <a:rPr lang="ru-RU" sz="2400" dirty="0"/>
              <a:t>группа опытная (</a:t>
            </a:r>
            <a:r>
              <a:rPr lang="ru-RU" sz="2400" dirty="0" smtClean="0"/>
              <a:t>прием </a:t>
            </a:r>
            <a:r>
              <a:rPr lang="ru-RU" sz="2400" dirty="0"/>
              <a:t>специализированных пищевых продуктов для диетического и профилактического </a:t>
            </a:r>
            <a:r>
              <a:rPr lang="ru-RU" sz="2400" dirty="0" smtClean="0"/>
              <a:t>питания далее - Продукты)</a:t>
            </a:r>
          </a:p>
          <a:p>
            <a:r>
              <a:rPr lang="ru-RU" sz="2400" dirty="0" smtClean="0"/>
              <a:t>Прием Продуктов в течение 4-х месяцев, ежедневно, вместо молока.</a:t>
            </a:r>
          </a:p>
          <a:p>
            <a:r>
              <a:rPr lang="ru-RU" sz="2400" dirty="0" smtClean="0"/>
              <a:t>Исследования проводились в динамике рабочей смены в начале и в конце четырех месячного периода.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064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Задачи исследования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effectLst/>
              </a:rPr>
              <a:t>- </a:t>
            </a:r>
            <a:r>
              <a:rPr lang="ru-RU" sz="2000" dirty="0">
                <a:effectLst/>
              </a:rPr>
              <a:t>проанализировать роль непроизводственных (бытовых) факторов в развитии ведущей патологии у работников РУПП «Гранит»;</a:t>
            </a:r>
          </a:p>
          <a:p>
            <a:r>
              <a:rPr lang="ru-RU" sz="2000" dirty="0">
                <a:effectLst/>
              </a:rPr>
              <a:t>- провести скрининговые исследования состояния здоровья работников с учетом выделенных ведущих вредных факторов трудового процесса; </a:t>
            </a:r>
          </a:p>
          <a:p>
            <a:r>
              <a:rPr lang="ru-RU" sz="2000" dirty="0">
                <a:effectLst/>
              </a:rPr>
              <a:t>- сформировать группы наблюдения;</a:t>
            </a:r>
          </a:p>
          <a:p>
            <a:r>
              <a:rPr lang="ru-RU" sz="2000" dirty="0">
                <a:effectLst/>
              </a:rPr>
              <a:t>- оценить использование сухих специализированных пищевых продуктов для диетического и профилактического питания на функциональные показатели организма работников РУПП «Гранит», занятых во вредных и опасных условиях труда.</a:t>
            </a:r>
          </a:p>
        </p:txBody>
      </p:sp>
    </p:spTree>
    <p:extLst>
      <p:ext uri="{BB962C8B-B14F-4D97-AF65-F5344CB8AC3E}">
        <p14:creationId xmlns:p14="http://schemas.microsoft.com/office/powerpoint/2010/main" val="7456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Обследование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sz="2800" dirty="0"/>
              <a:t>НС-</a:t>
            </a:r>
            <a:r>
              <a:rPr lang="ru-RU" sz="2800" dirty="0" err="1"/>
              <a:t>ПсихоТест</a:t>
            </a:r>
            <a:r>
              <a:rPr lang="ru-RU" sz="2800" dirty="0"/>
              <a:t>», </a:t>
            </a:r>
            <a:endParaRPr lang="ru-RU" sz="2800" dirty="0" smtClean="0"/>
          </a:p>
          <a:p>
            <a:r>
              <a:rPr lang="ru-RU" sz="2800" dirty="0" smtClean="0"/>
              <a:t>программно-аппаратного </a:t>
            </a:r>
            <a:r>
              <a:rPr lang="ru-RU" sz="2800" dirty="0"/>
              <a:t>комплекса «Омега. Медицина» </a:t>
            </a:r>
            <a:endParaRPr lang="ru-RU" sz="2800" dirty="0" smtClean="0"/>
          </a:p>
          <a:p>
            <a:r>
              <a:rPr lang="ru-RU" sz="2800" dirty="0" err="1" smtClean="0"/>
              <a:t>импедансометрия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сфигмометрия</a:t>
            </a:r>
            <a:r>
              <a:rPr lang="ru-RU" sz="2800" dirty="0" smtClean="0"/>
              <a:t> </a:t>
            </a:r>
            <a:r>
              <a:rPr lang="ru-RU" sz="2800" dirty="0"/>
              <a:t>«Vasera-1500», </a:t>
            </a:r>
            <a:endParaRPr lang="ru-RU" sz="2800" dirty="0" smtClean="0"/>
          </a:p>
          <a:p>
            <a:r>
              <a:rPr lang="ru-RU" sz="2800" dirty="0" smtClean="0"/>
              <a:t>анкетирование </a:t>
            </a:r>
            <a:r>
              <a:rPr lang="ru-RU" sz="2800" dirty="0"/>
              <a:t>с помощью стандартного опросника САН и анкет индекс трудоспособности, выявление факторов риска.</a:t>
            </a:r>
          </a:p>
        </p:txBody>
      </p:sp>
    </p:spTree>
    <p:extLst>
      <p:ext uri="{BB962C8B-B14F-4D97-AF65-F5344CB8AC3E}">
        <p14:creationId xmlns:p14="http://schemas.microsoft.com/office/powerpoint/2010/main" val="1549419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Методики 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5985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47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Методики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5719"/>
            <a:ext cx="3837082" cy="37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384376" cy="358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396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218809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Изменения </a:t>
            </a:r>
            <a:r>
              <a:rPr lang="ru-RU" sz="2400" dirty="0"/>
              <a:t>показателей шкал опросника САН в конце смены. Изменения в окончании программы (ОП) в сравнении с началом программы (НП). Данные представлены в виде средних величин ± 95%-й доверительный интервал.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71" y="2954545"/>
            <a:ext cx="5942858" cy="33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03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Изменение содержания воды и жира в организме работников в начале и конце </a:t>
            </a:r>
            <a:r>
              <a:rPr lang="ru-RU" sz="2800" dirty="0" smtClean="0"/>
              <a:t>программы (</a:t>
            </a:r>
            <a:r>
              <a:rPr lang="ru-RU" sz="2800" dirty="0" err="1" smtClean="0"/>
              <a:t>импедансометрия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768752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471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Изменение показателей ВРС в </a:t>
            </a:r>
            <a:r>
              <a:rPr lang="ru-RU" sz="2800" dirty="0" smtClean="0"/>
              <a:t>основной 1 </a:t>
            </a:r>
            <a:r>
              <a:rPr lang="ru-RU" sz="2800" dirty="0"/>
              <a:t>и контрольной </a:t>
            </a:r>
            <a:r>
              <a:rPr lang="ru-RU" sz="2800" dirty="0" smtClean="0"/>
              <a:t>2 группе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589287"/>
              </p:ext>
            </p:extLst>
          </p:nvPr>
        </p:nvGraphicFramePr>
        <p:xfrm>
          <a:off x="539551" y="1844824"/>
          <a:ext cx="8424936" cy="475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782"/>
                <a:gridCol w="711999"/>
                <a:gridCol w="754718"/>
                <a:gridCol w="221034"/>
                <a:gridCol w="779011"/>
                <a:gridCol w="779011"/>
                <a:gridCol w="779011"/>
                <a:gridCol w="713674"/>
                <a:gridCol w="713674"/>
                <a:gridCol w="713674"/>
                <a:gridCol w="713674"/>
                <a:gridCol w="713674"/>
              </a:tblGrid>
              <a:tr h="2377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Основная </a:t>
                      </a:r>
                      <a:r>
                        <a:rPr lang="ru-RU" sz="1200" dirty="0">
                          <a:effectLst/>
                        </a:rPr>
                        <a:t>группа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Контрольная группа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H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H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705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Начало программы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Начало смены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44,6±28,7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51,3±31,9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49,3±24,7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52,3±24,1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49,4±26,6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42,3±25,4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46,8±25,0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42,8±21,1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45,3±18,0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44,0±20,6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0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Конец смены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36,7±28,8*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39,8±30,8*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42,4±24,1*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45,3±22,8*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41,1±25,7*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41,4±26,5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43,0±26,2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40,9±21,8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42,3±20,3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41,5±22,5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7705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Окончание программы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Начало смены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46,3±31,3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51,0±29,6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49,6±22,7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50,5±20,9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49,4±25,4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39,6±20,8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45,3±28,0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39,0±18,3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42,0±18,1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41,5±19,9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0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Конец смены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36,7±30,0*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43,5±34,6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40,8±28,1*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40,9±24,8*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40,6±28,5*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45,2±21,2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46,5±24,9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45,8±19,7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49,2±16,3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46,6±19,1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344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исходно показатели в конце программы были выше у опытной группы, и </a:t>
            </a:r>
            <a:r>
              <a:rPr lang="ru-RU" sz="2800" dirty="0" smtClean="0"/>
              <a:t>снижение </a:t>
            </a:r>
            <a:r>
              <a:rPr lang="ru-RU" sz="2800" dirty="0"/>
              <a:t>в динамике смены имели тенденцию к уменьшению, что может косвенно </a:t>
            </a:r>
            <a:r>
              <a:rPr lang="ru-RU" sz="2800" dirty="0" smtClean="0"/>
              <a:t>подтверждать </a:t>
            </a:r>
            <a:r>
              <a:rPr lang="ru-RU" sz="2800" dirty="0"/>
              <a:t>увеличение адаптационного потенциала на фоне приема специализированных пищевых продуктов для диетического и профилактического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99123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Был отягощен анамнез по сахарному диабету у 15,5% работников, по артериальной гипертензии – у 35,7%, болезням сердечно-сосудистой системы (инфаркты, инсульты) – 30,4%. Отметили у себя наличие хронических заболеваний – 25%.</a:t>
            </a:r>
          </a:p>
          <a:p>
            <a:r>
              <a:rPr lang="ru-RU" sz="2400" dirty="0"/>
              <a:t>Таким образом, при планировании профилактических мероприятий необходимо должное внимание уделять мероприятиям, направленным на снижение курения, нездорового питания, увеличение физической активности.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988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Опрос работников, принявших участие в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 процессе употребления сухих напитков 23,7 % отметили улучшение общего состояния и нормализацию аппетита, 26,3 % – снижение утомляемости, 18,4 % – повышение работоспособности, 21,1 % – улучшение сна, 29 % – отметили, что стали меньше болеть.</a:t>
            </a:r>
          </a:p>
          <a:p>
            <a:r>
              <a:rPr lang="ru-RU" sz="2000" dirty="0"/>
              <a:t>Что касается предпочтений работников в выборе специализированных пищевых продуктов, то 42,1 % в дальнейшем предпочли бы использовать кисель либо чай. Часть работников - 21,1 % указали на иные предпочтения, например, сок или специальные батончики, в качестве специализированных пищевых продуктов. В пользу дальнейшего употребления молока высказались 31,6 %. </a:t>
            </a:r>
          </a:p>
        </p:txBody>
      </p:sp>
    </p:spTree>
    <p:extLst>
      <p:ext uri="{BB962C8B-B14F-4D97-AF65-F5344CB8AC3E}">
        <p14:creationId xmlns:p14="http://schemas.microsoft.com/office/powerpoint/2010/main" val="2433894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Разработка специализированных пищевых продуктов для работников , занятых во вредных и опасных условиях труда</a:t>
            </a:r>
            <a:endParaRPr lang="ru-RU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0891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Методы </a:t>
            </a:r>
            <a:r>
              <a:rPr lang="ru-RU" dirty="0">
                <a:effectLst/>
              </a:rPr>
              <a:t>исследования: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effectLst/>
              </a:rPr>
              <a:t>- </a:t>
            </a:r>
            <a:r>
              <a:rPr lang="ru-RU" sz="2800" dirty="0">
                <a:effectLst/>
              </a:rPr>
              <a:t>гигиенические</a:t>
            </a:r>
          </a:p>
          <a:p>
            <a:r>
              <a:rPr lang="ru-RU" sz="2800" dirty="0">
                <a:effectLst/>
              </a:rPr>
              <a:t>- функциональные</a:t>
            </a:r>
          </a:p>
          <a:p>
            <a:r>
              <a:rPr lang="ru-RU" sz="2800" dirty="0">
                <a:effectLst/>
              </a:rPr>
              <a:t>- эпидемиологические</a:t>
            </a:r>
          </a:p>
          <a:p>
            <a:r>
              <a:rPr lang="ru-RU" sz="2800" dirty="0">
                <a:effectLst/>
              </a:rPr>
              <a:t>- клинические</a:t>
            </a:r>
          </a:p>
          <a:p>
            <a:r>
              <a:rPr lang="ru-RU" sz="2800" dirty="0">
                <a:effectLst/>
              </a:rPr>
              <a:t>- статистические</a:t>
            </a:r>
          </a:p>
          <a:p>
            <a:r>
              <a:rPr lang="ru-RU" sz="2800" dirty="0">
                <a:effectLst/>
              </a:rPr>
              <a:t>- методы компьютерного анализа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423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ВОЗ подчеркивает значение психического благополучия с 2005 года.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544144"/>
          </a:xfrm>
        </p:spPr>
        <p:txBody>
          <a:bodyPr/>
          <a:lstStyle/>
          <a:p>
            <a:r>
              <a:rPr lang="ru-RU" sz="2400" dirty="0" smtClean="0"/>
              <a:t>Использованные </a:t>
            </a:r>
            <a:r>
              <a:rPr lang="ru-RU" sz="2400" dirty="0"/>
              <a:t>в исследовании психофизиологические показатели отражают функциональное напряжение, утомление и переутомление и включают результаты исследований функционального состояния центральной нервной, сердечно-сосудистой  систем, вегетативные показатели, показатели психоэмоционального состояния. В зависимости от рабочего напряжения, формируется соответствующий уровень функционирования физиологических систем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2785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268760"/>
            <a:ext cx="7543800" cy="5112568"/>
          </a:xfrm>
        </p:spPr>
        <p:txBody>
          <a:bodyPr/>
          <a:lstStyle/>
          <a:p>
            <a:r>
              <a:rPr lang="ru-RU" sz="2400" dirty="0"/>
              <a:t>Практическое значение проведенного исследования состоит в поиске своевременных методов и путей оптимизации коррекции состояния работников, занятых во вредных условиях труда. Такие исследования помогут лучше решать вопросы разграничения нормы от патологии, своевременной диагностики и коррекции </a:t>
            </a:r>
            <a:r>
              <a:rPr lang="ru-RU" sz="2400" dirty="0" err="1"/>
              <a:t>донозологических</a:t>
            </a:r>
            <a:r>
              <a:rPr lang="ru-RU" sz="2400" dirty="0"/>
              <a:t> изменений в организме, и позволят работнику </a:t>
            </a:r>
            <a:r>
              <a:rPr lang="ru-RU" sz="2400" dirty="0" smtClean="0"/>
              <a:t>реализовывать современные </a:t>
            </a:r>
            <a:r>
              <a:rPr lang="ru-RU" sz="2400" dirty="0"/>
              <a:t>с научно доказанной эффективностью </a:t>
            </a:r>
            <a:r>
              <a:rPr lang="ru-RU" sz="2400" dirty="0" smtClean="0"/>
              <a:t>профилактические </a:t>
            </a:r>
            <a:r>
              <a:rPr lang="ru-RU" sz="2400" dirty="0"/>
              <a:t>меры в виде специализированных пищевых продуктов  диетического профилактического питания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951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669360"/>
          </a:xfrm>
        </p:spPr>
        <p:txBody>
          <a:bodyPr/>
          <a:lstStyle/>
          <a:p>
            <a:endParaRPr lang="ru-RU" sz="2800" dirty="0" smtClean="0">
              <a:effectLst/>
            </a:endParaRPr>
          </a:p>
          <a:p>
            <a:endParaRPr lang="ru-RU" sz="2800" dirty="0">
              <a:effectLst/>
            </a:endParaRPr>
          </a:p>
          <a:p>
            <a:pPr marL="0" indent="0">
              <a:buNone/>
            </a:pPr>
            <a:endParaRPr lang="ru-RU" sz="2800" dirty="0">
              <a:effectLst/>
            </a:endParaRPr>
          </a:p>
          <a:p>
            <a:endParaRPr lang="ru-RU" sz="2800" dirty="0" smtClean="0">
              <a:effectLst/>
            </a:endParaRPr>
          </a:p>
          <a:p>
            <a:r>
              <a:rPr lang="ru-RU" sz="2400" dirty="0" smtClean="0">
                <a:effectLst/>
              </a:rPr>
              <a:t>Замена </a:t>
            </a:r>
            <a:r>
              <a:rPr lang="ru-RU" sz="2400" dirty="0">
                <a:effectLst/>
              </a:rPr>
              <a:t>0,5 молока на 1 порцию киселя либо чая позволит значительно снизить издержки за счет уменьшения затрат на транспортировку, хранение и выдачу продукции. Кроме того, использовавшаяся в исследовании продукция </a:t>
            </a:r>
            <a:r>
              <a:rPr lang="ru-RU" sz="2400" dirty="0" smtClean="0">
                <a:effectLst/>
              </a:rPr>
              <a:t>имеет </a:t>
            </a:r>
            <a:r>
              <a:rPr lang="ru-RU" sz="2400" dirty="0">
                <a:effectLst/>
              </a:rPr>
              <a:t>более конкурентную цену. В целом экономическая выгода от использования специализированной пищевой продукции взамен молока составит для предприятия РУПП «Гранит» 6719,89 BYN в месяц и 80638,72 BYN в </a:t>
            </a:r>
            <a:r>
              <a:rPr lang="ru-RU" sz="2400" dirty="0" smtClean="0">
                <a:effectLst/>
              </a:rPr>
              <a:t>год.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688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2276475"/>
            <a:ext cx="7543800" cy="38163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latin typeface="Monotype Corsiva" pitchFamily="66" charset="0"/>
              </a:rPr>
              <a:t>						Спасибо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latin typeface="Monotype Corsiva" pitchFamily="66" charset="0"/>
              </a:rPr>
              <a:t>					за внимание</a:t>
            </a:r>
          </a:p>
        </p:txBody>
      </p:sp>
      <p:pic>
        <p:nvPicPr>
          <p:cNvPr id="62467" name="Picture 11" descr="j0217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282439"/>
            <a:ext cx="174783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8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Методики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268760"/>
            <a:ext cx="7543800" cy="5184576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оценка </a:t>
            </a:r>
            <a:r>
              <a:rPr lang="ru-RU" sz="2400" dirty="0">
                <a:effectLst/>
              </a:rPr>
              <a:t>условий труда и производственных факторов трудового процесса, 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экспертные </a:t>
            </a:r>
            <a:r>
              <a:rPr lang="ru-RU" sz="2400" dirty="0">
                <a:effectLst/>
              </a:rPr>
              <a:t>методы оценки</a:t>
            </a:r>
            <a:r>
              <a:rPr lang="ru-RU" sz="2400" dirty="0" smtClean="0">
                <a:effectLst/>
              </a:rPr>
              <a:t>,</a:t>
            </a: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психофизиологические </a:t>
            </a:r>
            <a:r>
              <a:rPr lang="ru-RU" sz="2400" dirty="0" smtClean="0">
                <a:effectLst/>
              </a:rPr>
              <a:t>методики </a:t>
            </a:r>
            <a:r>
              <a:rPr lang="ru-RU" sz="2400" dirty="0">
                <a:effectLst/>
              </a:rPr>
              <a:t>исследования функционального состояния нервной и физиологические </a:t>
            </a:r>
            <a:r>
              <a:rPr lang="ru-RU" sz="2400" dirty="0" smtClean="0">
                <a:effectLst/>
              </a:rPr>
              <a:t>методики </a:t>
            </a:r>
            <a:r>
              <a:rPr lang="ru-RU" sz="2400" dirty="0">
                <a:effectLst/>
              </a:rPr>
              <a:t>исследования с помощью компьютерного комплекса для психофизиологического тестирования «НС-</a:t>
            </a:r>
            <a:r>
              <a:rPr lang="ru-RU" sz="2400" dirty="0" err="1">
                <a:effectLst/>
              </a:rPr>
              <a:t>ПсихоТест</a:t>
            </a:r>
            <a:r>
              <a:rPr lang="ru-RU" sz="2400" dirty="0">
                <a:effectLst/>
              </a:rPr>
              <a:t>», программно-аппаратного комплекса «Омега. Медицина», </a:t>
            </a:r>
            <a:endParaRPr lang="ru-RU" sz="2400" dirty="0" smtClean="0">
              <a:effectLst/>
            </a:endParaRPr>
          </a:p>
          <a:p>
            <a:r>
              <a:rPr lang="ru-RU" sz="2400" dirty="0" err="1" smtClean="0">
                <a:effectLst/>
              </a:rPr>
              <a:t>импедансометрия</a:t>
            </a:r>
            <a:r>
              <a:rPr lang="ru-RU" sz="2400" dirty="0">
                <a:effectLst/>
              </a:rPr>
              <a:t>, 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оценка </a:t>
            </a:r>
            <a:r>
              <a:rPr lang="ru-RU" sz="2400" dirty="0">
                <a:effectLst/>
              </a:rPr>
              <a:t>показателей ЗВУТ, 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анкетирование</a:t>
            </a:r>
            <a:r>
              <a:rPr lang="ru-RU" sz="24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2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РУПП «Гранит»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Производственное предприятие «Гранит» (РУПП «Гранит») является крупнейшим предприятием в Европе по добыче и переработке плотных горных </a:t>
            </a:r>
            <a:r>
              <a:rPr lang="ru-RU" dirty="0" smtClean="0">
                <a:effectLst/>
              </a:rPr>
              <a:t>пород</a:t>
            </a:r>
            <a:r>
              <a:rPr lang="ru-RU" dirty="0">
                <a:effectLst/>
              </a:rPr>
              <a:t>,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76" y="397971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РУПП «Гранит» 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3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9160"/>
            <a:ext cx="4355976" cy="18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-многофункциональный </a:t>
            </a:r>
            <a:r>
              <a:rPr lang="ru-RU" dirty="0">
                <a:effectLst/>
              </a:rPr>
              <a:t>технологический комплекс, включающий в себя три основных структурных подразделения: карьер «Микашевичи», автотранспортный парк, дробильно-сортировочный завод.</a:t>
            </a:r>
          </a:p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5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140968"/>
            <a:ext cx="7543800" cy="2955032"/>
          </a:xfrm>
        </p:spPr>
        <p:txBody>
          <a:bodyPr/>
          <a:lstStyle/>
          <a:p>
            <a:r>
              <a:rPr lang="ru-RU" sz="2800" dirty="0">
                <a:effectLst/>
              </a:rPr>
              <a:t>Процесс добычи полезных ископаемых в карьере «Микашевичи» состоит из трех этапов: вскрытие полезных ископаемых (цех Горный), подготовка горной породы к выемке (Цех Буровзрывных работ), погрузка взорванной горной массы в автотранспорт, откачка притока грунтовых вод (Цех Горный).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69583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50855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4571</TotalTime>
  <Words>1694</Words>
  <Application>Microsoft Office PowerPoint</Application>
  <PresentationFormat>Экран (4:3)</PresentationFormat>
  <Paragraphs>192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Сумерки</vt:lpstr>
      <vt:lpstr>6_Сумерки</vt:lpstr>
      <vt:lpstr>Презентация PowerPoint</vt:lpstr>
      <vt:lpstr>Задачи исследования</vt:lpstr>
      <vt:lpstr>Задачи исследования</vt:lpstr>
      <vt:lpstr> Методы исследования: </vt:lpstr>
      <vt:lpstr>Методики  </vt:lpstr>
      <vt:lpstr> РУПП «Гранит»</vt:lpstr>
      <vt:lpstr>РУПП «Гранит» </vt:lpstr>
      <vt:lpstr>Презентация PowerPoint</vt:lpstr>
      <vt:lpstr> </vt:lpstr>
      <vt:lpstr>Презентация PowerPoint</vt:lpstr>
      <vt:lpstr>Презентация PowerPoint</vt:lpstr>
      <vt:lpstr>ПРОИЗВОДСТВЕННЫЕ ФАКТОРЫ НА РУПП «ГРАНИТ»</vt:lpstr>
      <vt:lpstr>Процентное распределение работающих, занятых на рабочих местах с присутствием производственного фактора шум, по классам условий труда в цехах  РУПП «Гранит»</vt:lpstr>
      <vt:lpstr>Процентное распределение работающих, занятых в условиях запыленности воздуха рабочей зоны, по классам условий труда в цехах РУПП «Гранит»</vt:lpstr>
      <vt:lpstr>Процентное распределение работающих, занятых на рабочих местах с присутствием производственного фактора общая вибрация, по классам условий труда в цехах РУПП «Гранит» </vt:lpstr>
      <vt:lpstr>Процентное распределение работающих, занятых на рабочих местах с присутствием производственного фактора локальная вибрация, по классам условий труда в цехах РУПП «Гранит»</vt:lpstr>
      <vt:lpstr>Процентное распределение работающих, занятых на рабочих местах с присутствием производственного фактора тяжесть трудового процесса, по классам условий труда в цехах РУПП «Гранит» </vt:lpstr>
      <vt:lpstr>Процентное распределение работающих, занятых на рабочих местах с присутствием производственного фактора напряженность трудового процесса, по классам условий труда в цехах РУПП «Гранит»</vt:lpstr>
      <vt:lpstr>Процентное распределение работников и рабочих мест по классам условий труда в целом по РУПП «Гранит» </vt:lpstr>
      <vt:lpstr>Презентация PowerPoint</vt:lpstr>
      <vt:lpstr>Анализ заболеваемости</vt:lpstr>
      <vt:lpstr>Основные показатели ЗВУТ (код 77 формы 4-нетрудоспособность) за период 2017−2019 гг. </vt:lpstr>
      <vt:lpstr>Презентация PowerPoint</vt:lpstr>
      <vt:lpstr>Однако обращает на себя внимание, что в отдельных подразделениях (в частности цех сортировки и цех дробления) имеет место превышение нормирующих показателей как по числу случаев, так и по длительности ВН  </vt:lpstr>
      <vt:lpstr>Презентация PowerPoint</vt:lpstr>
      <vt:lpstr>Ведущие места занимают болезни органов дыхания, костно-мышечной системы и соединительной ткани, а также травмы, отравления и некоторые другие последствия воздействия внешних причин  (случаи ВН)</vt:lpstr>
      <vt:lpstr>Презентация PowerPoint</vt:lpstr>
      <vt:lpstr> 2 группы </vt:lpstr>
      <vt:lpstr>Группы</vt:lpstr>
      <vt:lpstr>Обследование </vt:lpstr>
      <vt:lpstr>Методики </vt:lpstr>
      <vt:lpstr>Методики</vt:lpstr>
      <vt:lpstr> Изменения показателей шкал опросника САН в конце смены. Изменения в окончании программы (ОП) в сравнении с началом программы (НП). Данные представлены в виде средних величин ± 95%-й доверительный интервал.</vt:lpstr>
      <vt:lpstr>Изменение содержания воды и жира в организме работников в начале и конце программы (импедансометрия).</vt:lpstr>
      <vt:lpstr>Изменение показателей ВРС в основной 1 и контрольной 2 группе</vt:lpstr>
      <vt:lpstr>Вывод</vt:lpstr>
      <vt:lpstr>Факторы риска</vt:lpstr>
      <vt:lpstr>Опрос работников, принявших участие в программе</vt:lpstr>
      <vt:lpstr>Разработка специализированных пищевых продуктов для работников , занятых во вредных и опасных условиях труда</vt:lpstr>
      <vt:lpstr>ВОЗ подчеркивает значение психического благополучия с 2005 года.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Диссертация на соискание ученой степени кандидата медицинских наук специальности 14.00.07 – гигиена</dc:title>
  <dc:creator>Лёнчик</dc:creator>
  <cp:lastModifiedBy>medlabRA</cp:lastModifiedBy>
  <cp:revision>356</cp:revision>
  <dcterms:created xsi:type="dcterms:W3CDTF">2008-06-10T19:06:26Z</dcterms:created>
  <dcterms:modified xsi:type="dcterms:W3CDTF">2021-04-09T19:51:10Z</dcterms:modified>
</cp:coreProperties>
</file>